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8" r:id="rId3"/>
    <p:sldId id="272" r:id="rId4"/>
    <p:sldId id="271" r:id="rId5"/>
    <p:sldId id="261" r:id="rId6"/>
    <p:sldId id="260" r:id="rId7"/>
    <p:sldId id="262" r:id="rId8"/>
    <p:sldId id="270" r:id="rId9"/>
    <p:sldId id="257" r:id="rId10"/>
    <p:sldId id="267" r:id="rId11"/>
  </p:sldIdLst>
  <p:sldSz cx="9144000" cy="6858000" type="screen4x3"/>
  <p:notesSz cx="6888163" cy="100203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860" y="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2BB33201-6A2E-4A70-8542-5A9BFB03ACA4}" type="datetimeFigureOut">
              <a:rPr lang="de-DE" smtClean="0"/>
              <a:t>05.02.2024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69208D6-A2E9-4588-B09E-2A34B8AA95F1}" type="slidenum">
              <a:rPr lang="de-DE" smtClean="0"/>
              <a:t>‹Nr.›</a:t>
            </a:fld>
            <a:endParaRPr lang="de-DE"/>
          </a:p>
        </p:txBody>
      </p:sp>
    </p:spTree>
    <p:extLst>
      <p:ext uri="{BB962C8B-B14F-4D97-AF65-F5344CB8AC3E}">
        <p14:creationId xmlns:p14="http://schemas.microsoft.com/office/powerpoint/2010/main" val="3808152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2BB33201-6A2E-4A70-8542-5A9BFB03ACA4}" type="datetimeFigureOut">
              <a:rPr lang="de-DE" smtClean="0"/>
              <a:t>05.02.2024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69208D6-A2E9-4588-B09E-2A34B8AA95F1}" type="slidenum">
              <a:rPr lang="de-DE" smtClean="0"/>
              <a:t>‹Nr.›</a:t>
            </a:fld>
            <a:endParaRPr lang="de-DE"/>
          </a:p>
        </p:txBody>
      </p:sp>
    </p:spTree>
    <p:extLst>
      <p:ext uri="{BB962C8B-B14F-4D97-AF65-F5344CB8AC3E}">
        <p14:creationId xmlns:p14="http://schemas.microsoft.com/office/powerpoint/2010/main" val="402750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2BB33201-6A2E-4A70-8542-5A9BFB03ACA4}" type="datetimeFigureOut">
              <a:rPr lang="de-DE" smtClean="0"/>
              <a:t>05.02.2024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69208D6-A2E9-4588-B09E-2A34B8AA95F1}" type="slidenum">
              <a:rPr lang="de-DE" smtClean="0"/>
              <a:t>‹Nr.›</a:t>
            </a:fld>
            <a:endParaRPr lang="de-DE"/>
          </a:p>
        </p:txBody>
      </p:sp>
    </p:spTree>
    <p:extLst>
      <p:ext uri="{BB962C8B-B14F-4D97-AF65-F5344CB8AC3E}">
        <p14:creationId xmlns:p14="http://schemas.microsoft.com/office/powerpoint/2010/main" val="3806159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2BB33201-6A2E-4A70-8542-5A9BFB03ACA4}" type="datetimeFigureOut">
              <a:rPr lang="de-DE" smtClean="0"/>
              <a:t>05.02.2024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69208D6-A2E9-4588-B09E-2A34B8AA95F1}" type="slidenum">
              <a:rPr lang="de-DE" smtClean="0"/>
              <a:t>‹Nr.›</a:t>
            </a:fld>
            <a:endParaRPr lang="de-DE"/>
          </a:p>
        </p:txBody>
      </p:sp>
    </p:spTree>
    <p:extLst>
      <p:ext uri="{BB962C8B-B14F-4D97-AF65-F5344CB8AC3E}">
        <p14:creationId xmlns:p14="http://schemas.microsoft.com/office/powerpoint/2010/main" val="3209314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2BB33201-6A2E-4A70-8542-5A9BFB03ACA4}" type="datetimeFigureOut">
              <a:rPr lang="de-DE" smtClean="0"/>
              <a:t>05.02.2024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69208D6-A2E9-4588-B09E-2A34B8AA95F1}" type="slidenum">
              <a:rPr lang="de-DE" smtClean="0"/>
              <a:t>‹Nr.›</a:t>
            </a:fld>
            <a:endParaRPr lang="de-DE"/>
          </a:p>
        </p:txBody>
      </p:sp>
    </p:spTree>
    <p:extLst>
      <p:ext uri="{BB962C8B-B14F-4D97-AF65-F5344CB8AC3E}">
        <p14:creationId xmlns:p14="http://schemas.microsoft.com/office/powerpoint/2010/main" val="3141652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2BB33201-6A2E-4A70-8542-5A9BFB03ACA4}" type="datetimeFigureOut">
              <a:rPr lang="de-DE" smtClean="0"/>
              <a:t>05.02.2024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869208D6-A2E9-4588-B09E-2A34B8AA95F1}" type="slidenum">
              <a:rPr lang="de-DE" smtClean="0"/>
              <a:t>‹Nr.›</a:t>
            </a:fld>
            <a:endParaRPr lang="de-DE"/>
          </a:p>
        </p:txBody>
      </p:sp>
    </p:spTree>
    <p:extLst>
      <p:ext uri="{BB962C8B-B14F-4D97-AF65-F5344CB8AC3E}">
        <p14:creationId xmlns:p14="http://schemas.microsoft.com/office/powerpoint/2010/main" val="836998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2BB33201-6A2E-4A70-8542-5A9BFB03ACA4}" type="datetimeFigureOut">
              <a:rPr lang="de-DE" smtClean="0"/>
              <a:t>05.02.2024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869208D6-A2E9-4588-B09E-2A34B8AA95F1}" type="slidenum">
              <a:rPr lang="de-DE" smtClean="0"/>
              <a:t>‹Nr.›</a:t>
            </a:fld>
            <a:endParaRPr lang="de-DE"/>
          </a:p>
        </p:txBody>
      </p:sp>
    </p:spTree>
    <p:extLst>
      <p:ext uri="{BB962C8B-B14F-4D97-AF65-F5344CB8AC3E}">
        <p14:creationId xmlns:p14="http://schemas.microsoft.com/office/powerpoint/2010/main" val="3249833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2BB33201-6A2E-4A70-8542-5A9BFB03ACA4}" type="datetimeFigureOut">
              <a:rPr lang="de-DE" smtClean="0"/>
              <a:t>05.02.2024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869208D6-A2E9-4588-B09E-2A34B8AA95F1}" type="slidenum">
              <a:rPr lang="de-DE" smtClean="0"/>
              <a:t>‹Nr.›</a:t>
            </a:fld>
            <a:endParaRPr lang="de-DE"/>
          </a:p>
        </p:txBody>
      </p:sp>
    </p:spTree>
    <p:extLst>
      <p:ext uri="{BB962C8B-B14F-4D97-AF65-F5344CB8AC3E}">
        <p14:creationId xmlns:p14="http://schemas.microsoft.com/office/powerpoint/2010/main" val="1307209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BB33201-6A2E-4A70-8542-5A9BFB03ACA4}" type="datetimeFigureOut">
              <a:rPr lang="de-DE" smtClean="0"/>
              <a:t>05.02.2024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869208D6-A2E9-4588-B09E-2A34B8AA95F1}" type="slidenum">
              <a:rPr lang="de-DE" smtClean="0"/>
              <a:t>‹Nr.›</a:t>
            </a:fld>
            <a:endParaRPr lang="de-DE"/>
          </a:p>
        </p:txBody>
      </p:sp>
    </p:spTree>
    <p:extLst>
      <p:ext uri="{BB962C8B-B14F-4D97-AF65-F5344CB8AC3E}">
        <p14:creationId xmlns:p14="http://schemas.microsoft.com/office/powerpoint/2010/main" val="3405146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2BB33201-6A2E-4A70-8542-5A9BFB03ACA4}" type="datetimeFigureOut">
              <a:rPr lang="de-DE" smtClean="0"/>
              <a:t>05.02.2024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869208D6-A2E9-4588-B09E-2A34B8AA95F1}" type="slidenum">
              <a:rPr lang="de-DE" smtClean="0"/>
              <a:t>‹Nr.›</a:t>
            </a:fld>
            <a:endParaRPr lang="de-DE"/>
          </a:p>
        </p:txBody>
      </p:sp>
    </p:spTree>
    <p:extLst>
      <p:ext uri="{BB962C8B-B14F-4D97-AF65-F5344CB8AC3E}">
        <p14:creationId xmlns:p14="http://schemas.microsoft.com/office/powerpoint/2010/main" val="3084871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2BB33201-6A2E-4A70-8542-5A9BFB03ACA4}" type="datetimeFigureOut">
              <a:rPr lang="de-DE" smtClean="0"/>
              <a:t>05.02.2024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869208D6-A2E9-4588-B09E-2A34B8AA95F1}" type="slidenum">
              <a:rPr lang="de-DE" smtClean="0"/>
              <a:t>‹Nr.›</a:t>
            </a:fld>
            <a:endParaRPr lang="de-DE"/>
          </a:p>
        </p:txBody>
      </p:sp>
    </p:spTree>
    <p:extLst>
      <p:ext uri="{BB962C8B-B14F-4D97-AF65-F5344CB8AC3E}">
        <p14:creationId xmlns:p14="http://schemas.microsoft.com/office/powerpoint/2010/main" val="26742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B33201-6A2E-4A70-8542-5A9BFB03ACA4}" type="datetimeFigureOut">
              <a:rPr lang="de-DE" smtClean="0"/>
              <a:t>05.02.2024</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9208D6-A2E9-4588-B09E-2A34B8AA95F1}" type="slidenum">
              <a:rPr lang="de-DE" smtClean="0"/>
              <a:t>‹Nr.›</a:t>
            </a:fld>
            <a:endParaRPr lang="de-DE"/>
          </a:p>
        </p:txBody>
      </p:sp>
    </p:spTree>
    <p:extLst>
      <p:ext uri="{BB962C8B-B14F-4D97-AF65-F5344CB8AC3E}">
        <p14:creationId xmlns:p14="http://schemas.microsoft.com/office/powerpoint/2010/main" val="27021242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mailto:info@feldenkrais-frei-und-leicht.d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11560" y="269777"/>
            <a:ext cx="8229600" cy="1143000"/>
          </a:xfrm>
        </p:spPr>
        <p:txBody>
          <a:bodyPr>
            <a:normAutofit fontScale="90000"/>
          </a:bodyPr>
          <a:lstStyle/>
          <a:p>
            <a:pPr algn="l"/>
            <a:r>
              <a:rPr lang="de-DE" dirty="0"/>
              <a:t>    FELDENKRAIS</a:t>
            </a:r>
            <a:r>
              <a:rPr lang="de-DE" dirty="0">
                <a:sym typeface="Symbol"/>
              </a:rPr>
              <a:t></a:t>
            </a:r>
            <a:br>
              <a:rPr lang="de-DE" dirty="0">
                <a:sym typeface="Symbol"/>
              </a:rPr>
            </a:br>
            <a:r>
              <a:rPr lang="de-DE" dirty="0">
                <a:sym typeface="Symbol"/>
              </a:rPr>
              <a:t>    </a:t>
            </a:r>
            <a:r>
              <a:rPr lang="de-DE" dirty="0"/>
              <a:t>und biblische Meditation</a:t>
            </a:r>
          </a:p>
        </p:txBody>
      </p:sp>
      <p:pic>
        <p:nvPicPr>
          <p:cNvPr id="2050" name="Picture 2" descr="C:\Users\UuDSchunck\Pictures\02.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191497" y="1600200"/>
            <a:ext cx="6761006" cy="4525963"/>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24494" y="332656"/>
            <a:ext cx="1224136" cy="934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descr="C:\Users\UuDSchunck\Pictures\0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7624" y="1556792"/>
            <a:ext cx="6761006" cy="4525963"/>
          </a:xfrm>
          <a:prstGeom prst="rect">
            <a:avLst/>
          </a:prstGeom>
          <a:noFill/>
          <a:extLst>
            <a:ext uri="{909E8E84-426E-40DD-AFC4-6F175D3DCCD1}">
              <a14:hiddenFill xmlns:a14="http://schemas.microsoft.com/office/drawing/2010/main">
                <a:solidFill>
                  <a:srgbClr val="FFFFFF"/>
                </a:solidFill>
              </a14:hiddenFill>
            </a:ext>
          </a:extLst>
        </p:spPr>
      </p:pic>
      <p:sp>
        <p:nvSpPr>
          <p:cNvPr id="4" name="Rechteck 3"/>
          <p:cNvSpPr/>
          <p:nvPr/>
        </p:nvSpPr>
        <p:spPr>
          <a:xfrm>
            <a:off x="2051720" y="2276873"/>
            <a:ext cx="4806280" cy="646331"/>
          </a:xfrm>
          <a:prstGeom prst="rect">
            <a:avLst/>
          </a:prstGeom>
        </p:spPr>
        <p:txBody>
          <a:bodyPr wrap="square">
            <a:spAutoFit/>
          </a:bodyPr>
          <a:lstStyle/>
          <a:p>
            <a:r>
              <a:rPr lang="de-DE" dirty="0"/>
              <a:t>Eine Verbindung von Körperarbeit mit biblischen Impulsen und Singen</a:t>
            </a:r>
          </a:p>
        </p:txBody>
      </p:sp>
    </p:spTree>
    <p:extLst>
      <p:ext uri="{BB962C8B-B14F-4D97-AF65-F5344CB8AC3E}">
        <p14:creationId xmlns:p14="http://schemas.microsoft.com/office/powerpoint/2010/main" val="3702762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600" dirty="0"/>
              <a:t>Kontakt</a:t>
            </a:r>
          </a:p>
        </p:txBody>
      </p:sp>
      <p:sp>
        <p:nvSpPr>
          <p:cNvPr id="3" name="Inhaltsplatzhalter 2"/>
          <p:cNvSpPr>
            <a:spLocks noGrp="1"/>
          </p:cNvSpPr>
          <p:nvPr>
            <p:ph idx="1"/>
          </p:nvPr>
        </p:nvSpPr>
        <p:spPr/>
        <p:txBody>
          <a:bodyPr>
            <a:normAutofit/>
          </a:bodyPr>
          <a:lstStyle/>
          <a:p>
            <a:pPr marL="0" indent="0">
              <a:buNone/>
            </a:pPr>
            <a:r>
              <a:rPr lang="de-DE" sz="2400" dirty="0" err="1"/>
              <a:t>Feldenkraisstudio</a:t>
            </a:r>
            <a:r>
              <a:rPr lang="de-DE" sz="2400" dirty="0"/>
              <a:t> „</a:t>
            </a:r>
            <a:r>
              <a:rPr lang="de-DE" sz="2400" dirty="0" err="1"/>
              <a:t>frei&amp;leicht</a:t>
            </a:r>
            <a:r>
              <a:rPr lang="de-DE" sz="2400" dirty="0"/>
              <a:t>“</a:t>
            </a:r>
          </a:p>
          <a:p>
            <a:pPr marL="0" indent="0">
              <a:buNone/>
            </a:pPr>
            <a:r>
              <a:rPr lang="de-DE" sz="2400" dirty="0"/>
              <a:t>Ute </a:t>
            </a:r>
            <a:r>
              <a:rPr lang="de-DE" sz="2400" dirty="0" err="1"/>
              <a:t>Schunck</a:t>
            </a:r>
            <a:endParaRPr lang="de-DE" sz="2400" dirty="0"/>
          </a:p>
          <a:p>
            <a:pPr marL="0" indent="0">
              <a:buNone/>
            </a:pPr>
            <a:r>
              <a:rPr lang="de-DE" sz="2400" dirty="0" err="1"/>
              <a:t>Rieslingweg</a:t>
            </a:r>
            <a:r>
              <a:rPr lang="de-DE" sz="2400" dirty="0"/>
              <a:t> 3</a:t>
            </a:r>
          </a:p>
          <a:p>
            <a:pPr marL="0" indent="0">
              <a:buNone/>
            </a:pPr>
            <a:r>
              <a:rPr lang="de-DE" sz="2400" dirty="0"/>
              <a:t>69198 Schriesheim</a:t>
            </a:r>
          </a:p>
          <a:p>
            <a:pPr marL="0" indent="0">
              <a:buNone/>
            </a:pPr>
            <a:r>
              <a:rPr lang="de-DE" sz="2400" dirty="0"/>
              <a:t>E-Mail: </a:t>
            </a:r>
            <a:r>
              <a:rPr lang="de-DE" sz="2400" dirty="0">
                <a:hlinkClick r:id="rId2"/>
              </a:rPr>
              <a:t>info@feldenkrais-frei-und-leicht.de</a:t>
            </a:r>
            <a:endParaRPr lang="de-DE" sz="2400" dirty="0"/>
          </a:p>
          <a:p>
            <a:pPr marL="0" indent="0">
              <a:buNone/>
            </a:pPr>
            <a:r>
              <a:rPr lang="de-DE" sz="2400" dirty="0"/>
              <a:t>Tel.: 06203/8400893</a:t>
            </a:r>
          </a:p>
          <a:p>
            <a:pPr marL="0" indent="0">
              <a:buNone/>
            </a:pPr>
            <a:r>
              <a:rPr lang="de-DE" sz="2400" dirty="0"/>
              <a:t>Homepage: www.feldenkrais-frei-und-leicht.de</a:t>
            </a:r>
          </a:p>
          <a:p>
            <a:pPr marL="0" indent="0">
              <a:buNone/>
            </a:pPr>
            <a:endParaRPr lang="de-DE" sz="2400" dirty="0"/>
          </a:p>
        </p:txBody>
      </p:sp>
    </p:spTree>
    <p:extLst>
      <p:ext uri="{BB962C8B-B14F-4D97-AF65-F5344CB8AC3E}">
        <p14:creationId xmlns:p14="http://schemas.microsoft.com/office/powerpoint/2010/main" val="1012938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3600" dirty="0"/>
              <a:t>Wie sieht das Konzept der Workshops aus?</a:t>
            </a:r>
          </a:p>
        </p:txBody>
      </p:sp>
      <p:sp>
        <p:nvSpPr>
          <p:cNvPr id="3" name="Inhaltsplatzhalter 2"/>
          <p:cNvSpPr>
            <a:spLocks noGrp="1"/>
          </p:cNvSpPr>
          <p:nvPr>
            <p:ph idx="1"/>
          </p:nvPr>
        </p:nvSpPr>
        <p:spPr/>
        <p:txBody>
          <a:bodyPr>
            <a:normAutofit lnSpcReduction="10000"/>
          </a:bodyPr>
          <a:lstStyle/>
          <a:p>
            <a:pPr marL="0" indent="0" algn="just">
              <a:buNone/>
            </a:pPr>
            <a:r>
              <a:rPr lang="de-DE" sz="2400" dirty="0"/>
              <a:t>FELDENKRAIS</a:t>
            </a:r>
            <a:r>
              <a:rPr lang="de-DE" sz="2400" dirty="0">
                <a:sym typeface="Symbol"/>
              </a:rPr>
              <a:t> ist weltanschaulich und religiös neutral. Die Grundidee der Workshops ist, diese Methode der Körperarbeit mit biblischen Impulsen und Singen zu verbinden. Durch die geistige Offenheit, die in den </a:t>
            </a:r>
            <a:r>
              <a:rPr lang="de-DE" sz="2400" dirty="0" err="1">
                <a:sym typeface="Symbol"/>
              </a:rPr>
              <a:t>Feldenkraislektionen</a:t>
            </a:r>
            <a:r>
              <a:rPr lang="de-DE" sz="2400" dirty="0">
                <a:sym typeface="Symbol"/>
              </a:rPr>
              <a:t> entsteht, wird auch ein Raum für geistliche Erfahrungen geöffnet. In der Begegnung mit biblischen Geschichten und mit </a:t>
            </a:r>
            <a:r>
              <a:rPr lang="de-DE" sz="2400" dirty="0" err="1">
                <a:sym typeface="Symbol"/>
              </a:rPr>
              <a:t>Psalmworten</a:t>
            </a:r>
            <a:r>
              <a:rPr lang="de-DE" sz="2400" dirty="0">
                <a:sym typeface="Symbol"/>
              </a:rPr>
              <a:t> sowie durch das gemeinsame themenbezogene Singen bekommt die Körpererfahrung eine geistliche Dimension. In diesem Rahmen können Glaubensfragen angesprochen werden, und seelsorgerliche Gespräche können sich daraus ergeben.</a:t>
            </a:r>
          </a:p>
          <a:p>
            <a:pPr marL="0" indent="0" algn="just">
              <a:buNone/>
            </a:pPr>
            <a:r>
              <a:rPr lang="de-DE" sz="2400" dirty="0">
                <a:sym typeface="Symbol"/>
              </a:rPr>
              <a:t>Bei mehrtägigen Workshops kann ein Gottesdienst zum Abschluss gefeiert werden. </a:t>
            </a:r>
            <a:endParaRPr lang="de-DE" sz="2400" dirty="0"/>
          </a:p>
        </p:txBody>
      </p:sp>
    </p:spTree>
    <p:extLst>
      <p:ext uri="{BB962C8B-B14F-4D97-AF65-F5344CB8AC3E}">
        <p14:creationId xmlns:p14="http://schemas.microsoft.com/office/powerpoint/2010/main" val="2872974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dirty="0"/>
              <a:t>Was ist das Besondere an den Workshops?</a:t>
            </a:r>
          </a:p>
        </p:txBody>
      </p:sp>
      <p:sp>
        <p:nvSpPr>
          <p:cNvPr id="3" name="Inhaltsplatzhalter 2"/>
          <p:cNvSpPr>
            <a:spLocks noGrp="1"/>
          </p:cNvSpPr>
          <p:nvPr>
            <p:ph idx="1"/>
          </p:nvPr>
        </p:nvSpPr>
        <p:spPr/>
        <p:txBody>
          <a:bodyPr>
            <a:normAutofit fontScale="70000" lnSpcReduction="20000"/>
          </a:bodyPr>
          <a:lstStyle/>
          <a:p>
            <a:pPr marL="0" indent="0">
              <a:buNone/>
            </a:pPr>
            <a:r>
              <a:rPr lang="de-DE" dirty="0"/>
              <a:t>„…denn Du hältst mich bei meiner rechten Hand.“</a:t>
            </a:r>
          </a:p>
          <a:p>
            <a:pPr marL="0" indent="0" algn="just">
              <a:buNone/>
            </a:pPr>
            <a:r>
              <a:rPr lang="de-DE" dirty="0"/>
              <a:t>In diesem Workshop lenken wir die Aufmerksamkeit auf unsere Hände und ihre funktionalen Möglichkeiten. Wie ist die </a:t>
            </a:r>
            <a:r>
              <a:rPr lang="de-DE" b="1" dirty="0"/>
              <a:t>Verbindung von der Hand zur Schulter und von der Hand zu den Augen und zu den Füßen</a:t>
            </a:r>
            <a:r>
              <a:rPr lang="de-DE" dirty="0"/>
              <a:t>? Diesen Fragen spüren wir in den </a:t>
            </a:r>
            <a:r>
              <a:rPr lang="de-DE" dirty="0" err="1"/>
              <a:t>Feldenkraislektionen</a:t>
            </a:r>
            <a:r>
              <a:rPr lang="de-DE" dirty="0"/>
              <a:t> nach, und auch in der Meditation zur biblischen Geschichte (Jesus und Petrus auf dem See) geht es um die Fragen: </a:t>
            </a:r>
            <a:r>
              <a:rPr lang="de-DE" b="1" dirty="0"/>
              <a:t>Wie bin ich mit Gott bzw. Jesus verbunden</a:t>
            </a:r>
            <a:r>
              <a:rPr lang="de-DE" dirty="0"/>
              <a:t>? Wieviel Freiheit gibt uns die </a:t>
            </a:r>
            <a:r>
              <a:rPr lang="de-DE" b="1" dirty="0"/>
              <a:t>Verbundenheit mit Gott</a:t>
            </a:r>
            <a:r>
              <a:rPr lang="de-DE" dirty="0"/>
              <a:t>, wenn er uns zusagt und fragt: „Du bist geliebt. Vertraust Du mir?“ Gehalten und zugleich frei, verbunden und dadurch befreit sein. So ergänzen sich die Themen der Körperarbeit und die geistlichen Impulse und finden im Singen durch die Texte der Kanons und geistlichen Lieder eine </a:t>
            </a:r>
            <a:r>
              <a:rPr lang="de-DE" b="1" dirty="0"/>
              <a:t>weitere Verbindung zum Lob Gottes</a:t>
            </a:r>
            <a:r>
              <a:rPr lang="de-DE" dirty="0"/>
              <a:t>.</a:t>
            </a:r>
          </a:p>
        </p:txBody>
      </p:sp>
    </p:spTree>
    <p:extLst>
      <p:ext uri="{BB962C8B-B14F-4D97-AF65-F5344CB8AC3E}">
        <p14:creationId xmlns:p14="http://schemas.microsoft.com/office/powerpoint/2010/main" val="3832444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600" dirty="0"/>
              <a:t>An wen richtet sich das </a:t>
            </a:r>
            <a:r>
              <a:rPr lang="de-DE" sz="3600" dirty="0" err="1"/>
              <a:t>Workshopangebot</a:t>
            </a:r>
            <a:r>
              <a:rPr lang="de-DE" sz="3600" dirty="0"/>
              <a:t>?  </a:t>
            </a:r>
          </a:p>
        </p:txBody>
      </p:sp>
      <p:sp>
        <p:nvSpPr>
          <p:cNvPr id="3" name="Inhaltsplatzhalter 2"/>
          <p:cNvSpPr>
            <a:spLocks noGrp="1"/>
          </p:cNvSpPr>
          <p:nvPr>
            <p:ph idx="1"/>
          </p:nvPr>
        </p:nvSpPr>
        <p:spPr/>
        <p:txBody>
          <a:bodyPr>
            <a:normAutofit/>
          </a:bodyPr>
          <a:lstStyle/>
          <a:p>
            <a:pPr marL="0" indent="0" algn="just">
              <a:buNone/>
            </a:pPr>
            <a:r>
              <a:rPr lang="de-DE" sz="2400" dirty="0"/>
              <a:t>Erwachsene jeden Alters können an den Workshops teilnehmen. Es sind keine Vorkenntnisse erforderlich. Die Workshops bieten eine </a:t>
            </a:r>
            <a:r>
              <a:rPr lang="de-DE" sz="2400" b="1" dirty="0"/>
              <a:t>gute Möglichkeit, die Feldenkrais-Methode kompakt und intensiv kennenzulernen und auszuprobieren</a:t>
            </a:r>
            <a:r>
              <a:rPr lang="de-DE" sz="2400" dirty="0"/>
              <a:t>. Durch die Kombination mit der biblischen Meditation und dem Singen sind die Workshops ein </a:t>
            </a:r>
            <a:r>
              <a:rPr lang="de-DE" sz="2400" b="1" dirty="0"/>
              <a:t>niederschwelliges Angebot für Menschen, die auf der Suche nach Orientierung für ihr Leben sind.</a:t>
            </a:r>
          </a:p>
        </p:txBody>
      </p:sp>
    </p:spTree>
    <p:extLst>
      <p:ext uri="{BB962C8B-B14F-4D97-AF65-F5344CB8AC3E}">
        <p14:creationId xmlns:p14="http://schemas.microsoft.com/office/powerpoint/2010/main" val="3057989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60648"/>
            <a:ext cx="8229600" cy="1143000"/>
          </a:xfrm>
        </p:spPr>
        <p:txBody>
          <a:bodyPr>
            <a:normAutofit/>
          </a:bodyPr>
          <a:lstStyle/>
          <a:p>
            <a:r>
              <a:rPr lang="de-DE" sz="3600" dirty="0"/>
              <a:t>Welche Themen bieten wir an?</a:t>
            </a:r>
          </a:p>
        </p:txBody>
      </p:sp>
      <p:sp>
        <p:nvSpPr>
          <p:cNvPr id="3" name="Inhaltsplatzhalter 2"/>
          <p:cNvSpPr>
            <a:spLocks noGrp="1"/>
          </p:cNvSpPr>
          <p:nvPr>
            <p:ph idx="1"/>
          </p:nvPr>
        </p:nvSpPr>
        <p:spPr/>
        <p:txBody>
          <a:bodyPr>
            <a:normAutofit fontScale="85000" lnSpcReduction="20000"/>
          </a:bodyPr>
          <a:lstStyle/>
          <a:p>
            <a:pPr marL="457200" indent="-457200">
              <a:buAutoNum type="arabicPeriod"/>
            </a:pPr>
            <a:r>
              <a:rPr lang="de-DE" sz="2600" dirty="0"/>
              <a:t>„Du stellst meine Füße auf weiten Raum“ (Psalm 31,9b)</a:t>
            </a:r>
          </a:p>
          <a:p>
            <a:pPr marL="457200" indent="-457200">
              <a:buFont typeface="Arial" panose="020B0604020202020204" pitchFamily="34" charset="0"/>
              <a:buAutoNum type="arabicPeriod"/>
            </a:pPr>
            <a:r>
              <a:rPr lang="de-DE" sz="2600" dirty="0"/>
              <a:t>„…denn Du hältst mich bei meiner rechten Hand“ (Psalm 73, 23)</a:t>
            </a:r>
          </a:p>
          <a:p>
            <a:pPr marL="457200" indent="-457200">
              <a:buFont typeface="Arial" panose="020B0604020202020204" pitchFamily="34" charset="0"/>
              <a:buAutoNum type="arabicPeriod"/>
            </a:pPr>
            <a:r>
              <a:rPr lang="de-DE" sz="2600" dirty="0"/>
              <a:t>„Aus der Mitte leben- Befreit atmen“</a:t>
            </a:r>
          </a:p>
          <a:p>
            <a:pPr marL="457200" indent="-457200">
              <a:buAutoNum type="arabicPeriod" startAt="4"/>
            </a:pPr>
            <a:r>
              <a:rPr lang="de-DE" sz="2600" dirty="0"/>
              <a:t>„Ich hebe meine Augen auf zu den Bergen…“ (Psalm 121, 1)</a:t>
            </a:r>
          </a:p>
          <a:p>
            <a:pPr marL="457200" indent="-457200">
              <a:buFont typeface="Arial" panose="020B0604020202020204" pitchFamily="34" charset="0"/>
              <a:buAutoNum type="arabicPeriod" startAt="4"/>
            </a:pPr>
            <a:r>
              <a:rPr lang="de-DE" sz="2600" dirty="0"/>
              <a:t>„Aber das ist meine Freude, dass ich mich zu Gott halte“ (Psalm 73, 28)</a:t>
            </a:r>
          </a:p>
          <a:p>
            <a:pPr marL="457200" indent="-457200">
              <a:buFont typeface="Arial" panose="020B0604020202020204" pitchFamily="34" charset="0"/>
              <a:buAutoNum type="arabicPeriod" startAt="4"/>
            </a:pPr>
            <a:r>
              <a:rPr lang="de-DE" sz="2600" dirty="0"/>
              <a:t>„Nähme ich Flügel der Morgenröte und bliebe am äußersten Meer, so würde auch dort Deine Hand mich führen und Deine Rechte mich halten.“ (Psalm 139, 9+10)</a:t>
            </a:r>
          </a:p>
          <a:p>
            <a:pPr marL="457200" indent="-457200">
              <a:buFont typeface="Arial" panose="020B0604020202020204" pitchFamily="34" charset="0"/>
              <a:buAutoNum type="arabicPeriod" startAt="4"/>
            </a:pPr>
            <a:r>
              <a:rPr lang="de-DE" sz="2600" dirty="0"/>
              <a:t>„Aber nun steh ich, bin munter und fröhlich“ (Paul Gerhardt EG 449, 1)</a:t>
            </a:r>
          </a:p>
          <a:p>
            <a:pPr marL="457200" indent="-457200">
              <a:buFont typeface="Arial" panose="020B0604020202020204" pitchFamily="34" charset="0"/>
              <a:buAutoNum type="arabicPeriod" startAt="4"/>
            </a:pPr>
            <a:r>
              <a:rPr lang="de-DE" sz="2600" dirty="0"/>
              <a:t>„Zwischen Himmel und Erde aufgerichtet“ </a:t>
            </a:r>
          </a:p>
          <a:p>
            <a:pPr marL="457200" indent="-457200">
              <a:buFont typeface="Arial" panose="020B0604020202020204" pitchFamily="34" charset="0"/>
              <a:buAutoNum type="arabicPeriod" startAt="4"/>
            </a:pPr>
            <a:r>
              <a:rPr lang="de-DE" sz="2600" dirty="0"/>
              <a:t>„Steh auf und iss!“ (1. Könige 19, 5)</a:t>
            </a:r>
          </a:p>
          <a:p>
            <a:pPr marL="457200" indent="-457200">
              <a:buFont typeface="Arial" panose="020B0604020202020204" pitchFamily="34" charset="0"/>
              <a:buAutoNum type="arabicPeriod" startAt="4"/>
            </a:pPr>
            <a:endParaRPr lang="de-DE" sz="2400" dirty="0"/>
          </a:p>
          <a:p>
            <a:pPr marL="457200" indent="-457200">
              <a:buFont typeface="Arial" panose="020B0604020202020204" pitchFamily="34" charset="0"/>
              <a:buAutoNum type="arabicPeriod" startAt="4"/>
            </a:pPr>
            <a:endParaRPr lang="de-DE" sz="2400" dirty="0"/>
          </a:p>
          <a:p>
            <a:pPr marL="457200" indent="-457200">
              <a:buFont typeface="Arial" panose="020B0604020202020204" pitchFamily="34" charset="0"/>
              <a:buAutoNum type="arabicPeriod" startAt="4"/>
            </a:pPr>
            <a:endParaRPr lang="de-DE" sz="2400" dirty="0"/>
          </a:p>
          <a:p>
            <a:pPr marL="457200" indent="-457200">
              <a:buAutoNum type="arabicPeriod" startAt="4"/>
            </a:pPr>
            <a:endParaRPr lang="de-DE" sz="2400" dirty="0"/>
          </a:p>
          <a:p>
            <a:pPr marL="457200" indent="-457200">
              <a:buAutoNum type="arabicPeriod"/>
            </a:pPr>
            <a:endParaRPr lang="de-DE" sz="2400" dirty="0"/>
          </a:p>
        </p:txBody>
      </p:sp>
    </p:spTree>
    <p:extLst>
      <p:ext uri="{BB962C8B-B14F-4D97-AF65-F5344CB8AC3E}">
        <p14:creationId xmlns:p14="http://schemas.microsoft.com/office/powerpoint/2010/main" val="1726720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normAutofit/>
          </a:bodyPr>
          <a:lstStyle/>
          <a:p>
            <a:r>
              <a:rPr lang="de-DE" sz="3600" dirty="0"/>
              <a:t>Was ist FELDENKRAIS</a:t>
            </a:r>
            <a:r>
              <a:rPr lang="de-DE" sz="3600" dirty="0">
                <a:sym typeface="Symbol"/>
              </a:rPr>
              <a:t>?</a:t>
            </a:r>
            <a:endParaRPr lang="de-DE" sz="3600" dirty="0"/>
          </a:p>
        </p:txBody>
      </p:sp>
      <p:sp>
        <p:nvSpPr>
          <p:cNvPr id="9" name="Inhaltsplatzhalter 8"/>
          <p:cNvSpPr>
            <a:spLocks noGrp="1"/>
          </p:cNvSpPr>
          <p:nvPr>
            <p:ph idx="1"/>
          </p:nvPr>
        </p:nvSpPr>
        <p:spPr/>
        <p:txBody>
          <a:bodyPr>
            <a:noAutofit/>
          </a:bodyPr>
          <a:lstStyle/>
          <a:p>
            <a:pPr marL="0" indent="0" algn="just">
              <a:buNone/>
            </a:pPr>
            <a:r>
              <a:rPr lang="de-DE" sz="1800" dirty="0"/>
              <a:t>Die Feldenkrais-Methode wurde von dem </a:t>
            </a:r>
            <a:r>
              <a:rPr lang="de-DE" sz="1800" b="1" dirty="0"/>
              <a:t>Physiker Dr. Moshé Feldenkrais </a:t>
            </a:r>
            <a:r>
              <a:rPr lang="de-DE" sz="1800" dirty="0"/>
              <a:t>(1904-1984) begründet. Moshé Feldenkrais erkannte, dass unsere Bewegungen nicht für sich alleine stehen, sondern immer mit der Art, wie wir denken, fühlen und empfinden, verbunden sind. Viele Handlungen im Alltag führen wir aus, ohne darüber nachzudenken. So entstehen </a:t>
            </a:r>
            <a:r>
              <a:rPr lang="de-DE" sz="1800" b="1" dirty="0"/>
              <a:t>Bewegungsgewohnheiten, die häufig nur einen Teil unserer Bewegungsmöglichkeiten ausschöpfen</a:t>
            </a:r>
            <a:r>
              <a:rPr lang="de-DE" sz="1800" dirty="0"/>
              <a:t>. Hier kann die Feldenkrais-Methode helfen, solche gewohnheitsbedingten Einschränkungen wahrzunehmen und </a:t>
            </a:r>
            <a:r>
              <a:rPr lang="de-DE" sz="1800" b="1" dirty="0"/>
              <a:t>das Spektrum der Bewegungsmöglichkeiten zu erweitern</a:t>
            </a:r>
            <a:r>
              <a:rPr lang="de-DE" sz="1800" dirty="0"/>
              <a:t>. Muskelverspannungen, Schmerzen, auch chronische Erkrankungen können sich verbessern. FELDENKRAIS</a:t>
            </a:r>
            <a:r>
              <a:rPr lang="de-DE" sz="1800" dirty="0">
                <a:sym typeface="Symbol"/>
              </a:rPr>
              <a:t> wirkt entspannend, </a:t>
            </a:r>
            <a:r>
              <a:rPr lang="de-DE" sz="1800" dirty="0" err="1">
                <a:sym typeface="Symbol"/>
              </a:rPr>
              <a:t>entschleunigend</a:t>
            </a:r>
            <a:r>
              <a:rPr lang="de-DE" sz="1800" dirty="0">
                <a:sym typeface="Symbol"/>
              </a:rPr>
              <a:t> und hilft, achtsam mit sich umzugehen.</a:t>
            </a:r>
            <a:endParaRPr lang="de-DE" sz="1800" dirty="0"/>
          </a:p>
          <a:p>
            <a:pPr marL="0" indent="0" algn="just">
              <a:buNone/>
            </a:pPr>
            <a:r>
              <a:rPr lang="de-DE" sz="1800" dirty="0"/>
              <a:t>In den </a:t>
            </a:r>
            <a:r>
              <a:rPr lang="de-DE" sz="1800" dirty="0" err="1"/>
              <a:t>Feldenkraislektionen</a:t>
            </a:r>
            <a:r>
              <a:rPr lang="de-DE" sz="1800" dirty="0"/>
              <a:t> geht es darum, mit einfachen, kleinen Bewegungen, die im Liegen auf dem Boden und im Sitzen leicht und ohne Anstrengung ausgeführt werden, die Körperwahrnehmung zu verfeinern und eine </a:t>
            </a:r>
            <a:r>
              <a:rPr lang="de-DE" sz="1800" b="1" dirty="0"/>
              <a:t>neue Beweglichkeit </a:t>
            </a:r>
            <a:r>
              <a:rPr lang="de-DE" sz="1800" dirty="0"/>
              <a:t>zu erlangen. </a:t>
            </a:r>
            <a:r>
              <a:rPr lang="de-DE" sz="1800" b="1" dirty="0"/>
              <a:t>Bewegungsabläufe, die vorher schwierig waren, werden so auf spielerische Art und Weise wieder neu erlernt und stehen im Alltag zur Verfügung bzw. werden integriert. </a:t>
            </a:r>
            <a:endParaRPr lang="de-DE" sz="1800" dirty="0"/>
          </a:p>
        </p:txBody>
      </p:sp>
    </p:spTree>
    <p:extLst>
      <p:ext uri="{BB962C8B-B14F-4D97-AF65-F5344CB8AC3E}">
        <p14:creationId xmlns:p14="http://schemas.microsoft.com/office/powerpoint/2010/main" val="2731314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600" dirty="0"/>
              <a:t>Welche Formate sind möglich?</a:t>
            </a:r>
          </a:p>
        </p:txBody>
      </p:sp>
      <p:sp>
        <p:nvSpPr>
          <p:cNvPr id="3" name="Inhaltsplatzhalter 2"/>
          <p:cNvSpPr>
            <a:spLocks noGrp="1"/>
          </p:cNvSpPr>
          <p:nvPr>
            <p:ph idx="1"/>
          </p:nvPr>
        </p:nvSpPr>
        <p:spPr/>
        <p:txBody>
          <a:bodyPr>
            <a:normAutofit/>
          </a:bodyPr>
          <a:lstStyle/>
          <a:p>
            <a:pPr marL="0" indent="0">
              <a:buNone/>
            </a:pPr>
            <a:r>
              <a:rPr lang="de-DE" sz="2400" dirty="0"/>
              <a:t>Zu unserem Angebot gehören</a:t>
            </a:r>
          </a:p>
          <a:p>
            <a:endParaRPr lang="de-DE" sz="2400" dirty="0"/>
          </a:p>
          <a:p>
            <a:r>
              <a:rPr lang="de-DE" sz="2400" dirty="0"/>
              <a:t>„Tagesworkshops“</a:t>
            </a:r>
          </a:p>
          <a:p>
            <a:r>
              <a:rPr lang="de-DE" sz="2400" dirty="0"/>
              <a:t>„Wochenendworkshops“ von Freitagabend bis Sonntagmittag</a:t>
            </a:r>
          </a:p>
          <a:p>
            <a:r>
              <a:rPr lang="de-DE" sz="2400" dirty="0"/>
              <a:t>„5-Tage-Workshops“ von Mittwochabend bis Sonntagmittag (</a:t>
            </a:r>
            <a:r>
              <a:rPr lang="de-DE" sz="2400" dirty="0" err="1"/>
              <a:t>Feldenkraissequenzen</a:t>
            </a:r>
            <a:r>
              <a:rPr lang="de-DE" sz="2400" dirty="0"/>
              <a:t> an den Vormittagen und biblische Impulse und Singen an den Abenden)</a:t>
            </a:r>
          </a:p>
        </p:txBody>
      </p:sp>
    </p:spTree>
    <p:extLst>
      <p:ext uri="{BB962C8B-B14F-4D97-AF65-F5344CB8AC3E}">
        <p14:creationId xmlns:p14="http://schemas.microsoft.com/office/powerpoint/2010/main" val="1471326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 </a:t>
            </a:r>
            <a:r>
              <a:rPr lang="de-DE" sz="3600" dirty="0"/>
              <a:t>Was kostet der Workshop?</a:t>
            </a:r>
            <a:br>
              <a:rPr lang="de-DE" sz="3600" dirty="0"/>
            </a:br>
            <a:r>
              <a:rPr lang="de-DE" sz="1800" dirty="0"/>
              <a:t>(Preise gültig für 2024/2025)</a:t>
            </a:r>
          </a:p>
        </p:txBody>
      </p:sp>
      <p:sp>
        <p:nvSpPr>
          <p:cNvPr id="3" name="Inhaltsplatzhalter 2"/>
          <p:cNvSpPr>
            <a:spLocks noGrp="1"/>
          </p:cNvSpPr>
          <p:nvPr>
            <p:ph idx="1"/>
          </p:nvPr>
        </p:nvSpPr>
        <p:spPr/>
        <p:txBody>
          <a:bodyPr>
            <a:normAutofit/>
          </a:bodyPr>
          <a:lstStyle/>
          <a:p>
            <a:r>
              <a:rPr lang="de-DE" sz="2400" dirty="0"/>
              <a:t>Die Preise für die Teilnehmenden </a:t>
            </a:r>
            <a:r>
              <a:rPr lang="de-DE" sz="2400"/>
              <a:t>in Kirchengemeinden </a:t>
            </a:r>
            <a:r>
              <a:rPr lang="de-DE" sz="2400" dirty="0"/>
              <a:t>werden in Absprache mit der Gemeinde festgelegt.</a:t>
            </a:r>
          </a:p>
          <a:p>
            <a:r>
              <a:rPr lang="de-DE" sz="2400" dirty="0"/>
              <a:t>Mindestzahl der Teilnehmenden: 6. </a:t>
            </a:r>
          </a:p>
          <a:p>
            <a:r>
              <a:rPr lang="de-DE" sz="2400" dirty="0"/>
              <a:t>Die Höchstzahl richtet sich nach den räumlichen Gegebenheiten.</a:t>
            </a:r>
          </a:p>
        </p:txBody>
      </p:sp>
    </p:spTree>
    <p:extLst>
      <p:ext uri="{BB962C8B-B14F-4D97-AF65-F5344CB8AC3E}">
        <p14:creationId xmlns:p14="http://schemas.microsoft.com/office/powerpoint/2010/main" val="574972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600" dirty="0"/>
              <a:t>Wer leitet die Workshops?</a:t>
            </a:r>
          </a:p>
        </p:txBody>
      </p:sp>
      <p:sp>
        <p:nvSpPr>
          <p:cNvPr id="3" name="Inhaltsplatzhalter 2"/>
          <p:cNvSpPr>
            <a:spLocks noGrp="1"/>
          </p:cNvSpPr>
          <p:nvPr>
            <p:ph sz="half" idx="1"/>
          </p:nvPr>
        </p:nvSpPr>
        <p:spPr/>
        <p:txBody>
          <a:bodyPr/>
          <a:lstStyle/>
          <a:p>
            <a:pPr marL="0" indent="0">
              <a:buNone/>
            </a:pPr>
            <a:r>
              <a:rPr lang="de-DE" sz="2000" dirty="0"/>
              <a:t>Ute </a:t>
            </a:r>
            <a:r>
              <a:rPr lang="de-DE" sz="2000" dirty="0" err="1"/>
              <a:t>Schunck</a:t>
            </a:r>
            <a:r>
              <a:rPr lang="de-DE" sz="2000" dirty="0"/>
              <a:t> </a:t>
            </a:r>
          </a:p>
          <a:p>
            <a:pPr marL="0" indent="0">
              <a:buNone/>
            </a:pPr>
            <a:r>
              <a:rPr lang="de-DE" sz="2000" dirty="0" err="1"/>
              <a:t>Feldenkraislehrerin</a:t>
            </a:r>
            <a:r>
              <a:rPr lang="de-DE" sz="2000" dirty="0"/>
              <a:t>, Religionslehrerin und Kirchenmusikerin</a:t>
            </a:r>
          </a:p>
          <a:p>
            <a:endParaRPr lang="de-DE" dirty="0"/>
          </a:p>
        </p:txBody>
      </p:sp>
      <p:sp>
        <p:nvSpPr>
          <p:cNvPr id="4" name="Inhaltsplatzhalter 3"/>
          <p:cNvSpPr>
            <a:spLocks noGrp="1"/>
          </p:cNvSpPr>
          <p:nvPr>
            <p:ph sz="half" idx="2"/>
          </p:nvPr>
        </p:nvSpPr>
        <p:spPr/>
        <p:txBody>
          <a:bodyPr/>
          <a:lstStyle/>
          <a:p>
            <a:pPr marL="0" indent="0">
              <a:buNone/>
            </a:pPr>
            <a:r>
              <a:rPr lang="de-DE" sz="2000" dirty="0"/>
              <a:t>Dieter </a:t>
            </a:r>
            <a:r>
              <a:rPr lang="de-DE" sz="2000" dirty="0" err="1"/>
              <a:t>Schunck</a:t>
            </a:r>
            <a:endParaRPr lang="de-DE" sz="2000" dirty="0"/>
          </a:p>
          <a:p>
            <a:pPr marL="0" indent="0">
              <a:buNone/>
            </a:pPr>
            <a:r>
              <a:rPr lang="de-DE" sz="2000" dirty="0"/>
              <a:t>Evangelischer Pfarrer und Gymnasiallehrer für Latein und Religion i.R.</a:t>
            </a:r>
          </a:p>
          <a:p>
            <a:endParaRPr lang="de-DE" dirty="0"/>
          </a:p>
        </p:txBody>
      </p:sp>
      <p:pic>
        <p:nvPicPr>
          <p:cNvPr id="5" name="Picture 2" descr="C:\Users\UuDSchunck\Pictures\Werbefotos Studio\DSCF331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07453" y="3571659"/>
            <a:ext cx="1872884" cy="280767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C:\Users\UuDSchunck\Pictures\Werbefotos Studio\DSCF3304high.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50758" y="3571659"/>
            <a:ext cx="1872208" cy="2807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3185749"/>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825</Words>
  <Application>Microsoft Office PowerPoint</Application>
  <PresentationFormat>Bildschirmpräsentation (4:3)</PresentationFormat>
  <Paragraphs>49</Paragraphs>
  <Slides>10</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10</vt:i4>
      </vt:variant>
    </vt:vector>
  </HeadingPairs>
  <TitlesOfParts>
    <vt:vector size="14" baseType="lpstr">
      <vt:lpstr>Arial</vt:lpstr>
      <vt:lpstr>Calibri</vt:lpstr>
      <vt:lpstr>Symbol</vt:lpstr>
      <vt:lpstr>Larissa</vt:lpstr>
      <vt:lpstr>    FELDENKRAIS     und biblische Meditation</vt:lpstr>
      <vt:lpstr>Wie sieht das Konzept der Workshops aus?</vt:lpstr>
      <vt:lpstr>Was ist das Besondere an den Workshops?</vt:lpstr>
      <vt:lpstr>An wen richtet sich das Workshopangebot?  </vt:lpstr>
      <vt:lpstr>Welche Themen bieten wir an?</vt:lpstr>
      <vt:lpstr>Was ist FELDENKRAIS?</vt:lpstr>
      <vt:lpstr>Welche Formate sind möglich?</vt:lpstr>
      <vt:lpstr> Was kostet der Workshop? (Preise gültig für 2024/2025)</vt:lpstr>
      <vt:lpstr>Wer leitet die Workshops?</vt:lpstr>
      <vt:lpstr>Kontakt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FELDENKRAISund  geistliche Meditation</dc:title>
  <dc:creator>UuDSchunck</dc:creator>
  <cp:lastModifiedBy>Ute Schunck</cp:lastModifiedBy>
  <cp:revision>41</cp:revision>
  <cp:lastPrinted>2024-02-05T08:52:38Z</cp:lastPrinted>
  <dcterms:created xsi:type="dcterms:W3CDTF">2018-03-28T15:49:12Z</dcterms:created>
  <dcterms:modified xsi:type="dcterms:W3CDTF">2024-02-05T08:58:32Z</dcterms:modified>
</cp:coreProperties>
</file>